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sldIdLst>
    <p:sldId id="257" r:id="rId5"/>
  </p:sldIdLst>
  <p:sldSz cx="5400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FF"/>
    <a:srgbClr val="1C2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461" y="-13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237197"/>
            <a:ext cx="4590574" cy="263188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970580"/>
            <a:ext cx="4050506" cy="1825171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6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6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402483"/>
            <a:ext cx="1164521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402483"/>
            <a:ext cx="3426053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1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BF8B0A3D-D0F6-F0A9-EAFF-3025BFC2D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072" y="7086818"/>
            <a:ext cx="1249714" cy="38526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7A9124E1-DDA4-FE2E-85B5-E21AF0B5E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483" y="7110558"/>
            <a:ext cx="1099120" cy="296395"/>
          </a:xfrm>
          <a:prstGeom prst="rect">
            <a:avLst/>
          </a:prstGeom>
        </p:spPr>
      </p:pic>
      <p:pic>
        <p:nvPicPr>
          <p:cNvPr id="5" name="Picture 4" descr="A blue and black background with lines&#10;&#10;Description automatically generated">
            <a:extLst>
              <a:ext uri="{FF2B5EF4-FFF2-40B4-BE49-F238E27FC236}">
                <a16:creationId xmlns:a16="http://schemas.microsoft.com/office/drawing/2014/main" id="{5883F304-7438-4ECB-AAE7-12C07040CF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4006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2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884671"/>
            <a:ext cx="4658082" cy="31446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5059035"/>
            <a:ext cx="4658082" cy="1653678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>
                    <a:tint val="82000"/>
                  </a:schemeClr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82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82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2012414"/>
            <a:ext cx="2295287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2012414"/>
            <a:ext cx="2295287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2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02484"/>
            <a:ext cx="4658082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853171"/>
            <a:ext cx="2284738" cy="908210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761381"/>
            <a:ext cx="2284738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853171"/>
            <a:ext cx="2295990" cy="908210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761381"/>
            <a:ext cx="2295990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5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1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88455"/>
            <a:ext cx="2734092" cy="5372269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1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88455"/>
            <a:ext cx="2734092" cy="5372269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6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402484"/>
            <a:ext cx="465808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2012414"/>
            <a:ext cx="465808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7006700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7006700"/>
            <a:ext cx="18227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7006700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E08A4AB-F4F5-F9D9-4046-6580A3F99078}"/>
              </a:ext>
            </a:extLst>
          </p:cNvPr>
          <p:cNvSpPr/>
          <p:nvPr/>
        </p:nvSpPr>
        <p:spPr>
          <a:xfrm>
            <a:off x="316395" y="1834846"/>
            <a:ext cx="4683159" cy="749620"/>
          </a:xfrm>
          <a:prstGeom prst="roundRect">
            <a:avLst/>
          </a:prstGeom>
          <a:solidFill>
            <a:srgbClr val="00D2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909"/>
          </a:p>
        </p:txBody>
      </p:sp>
      <p:pic>
        <p:nvPicPr>
          <p:cNvPr id="13" name="Picture 12" descr="A black background with white text and blue circles&#10;&#10;Description automatically generated">
            <a:extLst>
              <a:ext uri="{FF2B5EF4-FFF2-40B4-BE49-F238E27FC236}">
                <a16:creationId xmlns:a16="http://schemas.microsoft.com/office/drawing/2014/main" id="{56285AE8-7AA0-7F42-82B6-EB0EFB30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3" y="160265"/>
            <a:ext cx="3379663" cy="1901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82338-C2EA-4841-5A97-E569EC22CC4C}"/>
              </a:ext>
            </a:extLst>
          </p:cNvPr>
          <p:cNvSpPr txBox="1"/>
          <p:nvPr/>
        </p:nvSpPr>
        <p:spPr>
          <a:xfrm>
            <a:off x="730978" y="1935461"/>
            <a:ext cx="1617589" cy="235296"/>
          </a:xfrm>
          <a:prstGeom prst="rect">
            <a:avLst/>
          </a:prstGeom>
          <a:noFill/>
        </p:spPr>
        <p:txBody>
          <a:bodyPr wrap="square" lIns="63537" tIns="31769" rIns="63537" bIns="31769" rtlCol="0" anchor="t">
            <a:spAutoFit/>
          </a:bodyPr>
          <a:lstStyle/>
          <a:p>
            <a:r>
              <a:rPr lang="en-US" sz="1112" b="1" dirty="0">
                <a:solidFill>
                  <a:srgbClr val="00D2FF"/>
                </a:solidFill>
                <a:latin typeface="Arial"/>
                <a:cs typeface="Arial"/>
              </a:rPr>
              <a:t>DATE: </a:t>
            </a:r>
            <a:r>
              <a:rPr lang="en-US" sz="1112" b="1" dirty="0">
                <a:solidFill>
                  <a:schemeClr val="bg1"/>
                </a:solidFill>
                <a:latin typeface="Arial"/>
                <a:cs typeface="Arial"/>
              </a:rPr>
              <a:t>09.07.2025</a:t>
            </a:r>
            <a:endParaRPr lang="en-US" sz="111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45A86-ADBB-16D2-E302-F2C5E0142D93}"/>
              </a:ext>
            </a:extLst>
          </p:cNvPr>
          <p:cNvSpPr txBox="1"/>
          <p:nvPr/>
        </p:nvSpPr>
        <p:spPr>
          <a:xfrm>
            <a:off x="2804478" y="1928455"/>
            <a:ext cx="2267046" cy="235296"/>
          </a:xfrm>
          <a:prstGeom prst="rect">
            <a:avLst/>
          </a:prstGeom>
          <a:noFill/>
        </p:spPr>
        <p:txBody>
          <a:bodyPr wrap="square" lIns="63537" tIns="31769" rIns="63537" bIns="31769" rtlCol="0" anchor="t">
            <a:spAutoFit/>
          </a:bodyPr>
          <a:lstStyle/>
          <a:p>
            <a:r>
              <a:rPr lang="en-US" sz="1112" b="1" dirty="0">
                <a:solidFill>
                  <a:srgbClr val="00D2FF"/>
                </a:solidFill>
                <a:latin typeface="Arial"/>
                <a:cs typeface="Arial"/>
              </a:rPr>
              <a:t>TIME: </a:t>
            </a:r>
            <a:r>
              <a:rPr lang="en-US" sz="1112" b="1" dirty="0">
                <a:solidFill>
                  <a:schemeClr val="bg1"/>
                </a:solidFill>
                <a:latin typeface="Arial"/>
                <a:cs typeface="Arial"/>
              </a:rPr>
              <a:t>15:00</a:t>
            </a:r>
            <a:endParaRPr lang="en-US" sz="111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9E072-6F0D-475E-242C-BD80EB2BB2E7}"/>
              </a:ext>
            </a:extLst>
          </p:cNvPr>
          <p:cNvSpPr txBox="1"/>
          <p:nvPr/>
        </p:nvSpPr>
        <p:spPr>
          <a:xfrm>
            <a:off x="730977" y="2251609"/>
            <a:ext cx="4316932" cy="256647"/>
          </a:xfrm>
          <a:prstGeom prst="rect">
            <a:avLst/>
          </a:prstGeom>
          <a:noFill/>
        </p:spPr>
        <p:txBody>
          <a:bodyPr wrap="square" lIns="63537" tIns="31769" rIns="63537" bIns="31769" rtlCol="0" anchor="t">
            <a:spAutoFit/>
          </a:bodyPr>
          <a:lstStyle/>
          <a:p>
            <a:r>
              <a:rPr lang="en-US" sz="1112" b="1" dirty="0">
                <a:solidFill>
                  <a:srgbClr val="00D2FF"/>
                </a:solidFill>
                <a:latin typeface="Arial"/>
                <a:cs typeface="Arial"/>
              </a:rPr>
              <a:t>VENUE: </a:t>
            </a:r>
            <a:r>
              <a:rPr lang="it-IT" sz="12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112" b="1" dirty="0">
                <a:solidFill>
                  <a:schemeClr val="bg1"/>
                </a:solidFill>
                <a:latin typeface="Arial"/>
                <a:cs typeface="Arial"/>
              </a:rPr>
              <a:t>Ospedale Policlinico San Martino</a:t>
            </a:r>
            <a:endParaRPr lang="it-IT" sz="1112" b="1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24E5B2-5198-ED72-B5EC-5879C84CF571}"/>
              </a:ext>
            </a:extLst>
          </p:cNvPr>
          <p:cNvSpPr txBox="1"/>
          <p:nvPr/>
        </p:nvSpPr>
        <p:spPr>
          <a:xfrm>
            <a:off x="316395" y="1453339"/>
            <a:ext cx="4681442" cy="320832"/>
          </a:xfrm>
          <a:prstGeom prst="rect">
            <a:avLst/>
          </a:prstGeom>
          <a:noFill/>
        </p:spPr>
        <p:txBody>
          <a:bodyPr wrap="square" lIns="63537" tIns="31769" rIns="63537" bIns="31769" rtlCol="0" anchor="t">
            <a:spAutoFit/>
          </a:bodyPr>
          <a:lstStyle/>
          <a:p>
            <a:r>
              <a:rPr lang="en-US" sz="1668" b="1" dirty="0">
                <a:solidFill>
                  <a:srgbClr val="00D2FF"/>
                </a:solidFill>
                <a:latin typeface="Calibri"/>
                <a:ea typeface="Calibri"/>
                <a:cs typeface="Calibri"/>
              </a:rPr>
              <a:t>IVL MEET THE EXPERT - SPECIAL EDITION</a:t>
            </a:r>
            <a:endParaRPr lang="en-US" sz="166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34AE35-D94E-3236-F7C6-AC5923EEA1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1708" y="1947658"/>
            <a:ext cx="206617" cy="2254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FBF413-C138-0865-FFB4-35104880A4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97029" y="1954570"/>
            <a:ext cx="206617" cy="2066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F4B96D-8B91-82F0-B21B-59686A4ED6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9191" y="2258813"/>
            <a:ext cx="158924" cy="2422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40BABE-2BBC-E766-2861-F941A5F7CEA5}"/>
              </a:ext>
            </a:extLst>
          </p:cNvPr>
          <p:cNvSpPr txBox="1"/>
          <p:nvPr/>
        </p:nvSpPr>
        <p:spPr>
          <a:xfrm>
            <a:off x="2164923" y="4201021"/>
            <a:ext cx="2715323" cy="284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51" b="1" dirty="0">
                <a:solidFill>
                  <a:srgbClr val="00D2FF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83257E-CA67-7671-BBA3-8771B917D841}"/>
              </a:ext>
            </a:extLst>
          </p:cNvPr>
          <p:cNvSpPr txBox="1"/>
          <p:nvPr/>
        </p:nvSpPr>
        <p:spPr>
          <a:xfrm>
            <a:off x="294311" y="2657864"/>
            <a:ext cx="2715323" cy="232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9" b="1">
                <a:solidFill>
                  <a:srgbClr val="00D2FF"/>
                </a:solidFill>
                <a:latin typeface="Arial" panose="020B0604020202020204" pitchFamily="34" charset="0"/>
              </a:rPr>
              <a:t>SPEAKER</a:t>
            </a:r>
            <a:endParaRPr lang="en-GB" sz="1251" b="1">
              <a:solidFill>
                <a:srgbClr val="00D2FF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Connector 21">
            <a:extLst>
              <a:ext uri="{FF2B5EF4-FFF2-40B4-BE49-F238E27FC236}">
                <a16:creationId xmlns:a16="http://schemas.microsoft.com/office/drawing/2014/main" id="{90C617A8-B617-B3C2-B83D-C50378DB4295}"/>
              </a:ext>
            </a:extLst>
          </p:cNvPr>
          <p:cNvCxnSpPr>
            <a:cxnSpLocks/>
          </p:cNvCxnSpPr>
          <p:nvPr/>
        </p:nvCxnSpPr>
        <p:spPr>
          <a:xfrm>
            <a:off x="314679" y="4074755"/>
            <a:ext cx="46831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30">
            <a:extLst>
              <a:ext uri="{FF2B5EF4-FFF2-40B4-BE49-F238E27FC236}">
                <a16:creationId xmlns:a16="http://schemas.microsoft.com/office/drawing/2014/main" id="{0203EA6D-66A4-5059-D9BE-C58D9BB145DA}"/>
              </a:ext>
            </a:extLst>
          </p:cNvPr>
          <p:cNvSpPr txBox="1"/>
          <p:nvPr/>
        </p:nvSpPr>
        <p:spPr>
          <a:xfrm>
            <a:off x="1104132" y="3223964"/>
            <a:ext cx="1492896" cy="599745"/>
          </a:xfrm>
          <a:prstGeom prst="rect">
            <a:avLst/>
          </a:prstGeom>
          <a:noFill/>
        </p:spPr>
        <p:txBody>
          <a:bodyPr wrap="square" lIns="25015" tIns="0" rIns="25015" bIns="0" rtlCol="0" anchor="ctr">
            <a:normAutofit/>
          </a:bodyPr>
          <a:lstStyle/>
          <a:p>
            <a:r>
              <a:rPr lang="en-US" sz="90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Ziad Ali, MD</a:t>
            </a:r>
          </a:p>
          <a:p>
            <a:endParaRPr lang="en-US" sz="909" b="1" dirty="0">
              <a:solidFill>
                <a:srgbClr val="00D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8067707-1B3B-94A2-0D0A-E197B840D549}"/>
              </a:ext>
            </a:extLst>
          </p:cNvPr>
          <p:cNvSpPr/>
          <p:nvPr/>
        </p:nvSpPr>
        <p:spPr>
          <a:xfrm>
            <a:off x="352765" y="3127130"/>
            <a:ext cx="632470" cy="59974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A9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9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5CDB81-0245-1A81-6D56-7FBB4395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46862"/>
              </p:ext>
            </p:extLst>
          </p:nvPr>
        </p:nvGraphicFramePr>
        <p:xfrm>
          <a:off x="294312" y="4549121"/>
          <a:ext cx="4837126" cy="172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672">
                  <a:extLst>
                    <a:ext uri="{9D8B030D-6E8A-4147-A177-3AD203B41FA5}">
                      <a16:colId xmlns:a16="http://schemas.microsoft.com/office/drawing/2014/main" val="1497602592"/>
                    </a:ext>
                  </a:extLst>
                </a:gridCol>
                <a:gridCol w="3748454">
                  <a:extLst>
                    <a:ext uri="{9D8B030D-6E8A-4147-A177-3AD203B41FA5}">
                      <a16:colId xmlns:a16="http://schemas.microsoft.com/office/drawing/2014/main" val="109559567"/>
                    </a:ext>
                  </a:extLst>
                </a:gridCol>
              </a:tblGrid>
              <a:tr h="36618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buNone/>
                      </a:pPr>
                      <a:r>
                        <a:rPr lang="it-IT" sz="1300" b="0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15:00</a:t>
                      </a:r>
                      <a:endParaRPr lang="it-I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37" marR="63537" marT="31769" marB="317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buNone/>
                      </a:pPr>
                      <a:r>
                        <a:rPr lang="it-IT" sz="1300" b="0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Welcome </a:t>
                      </a:r>
                      <a:r>
                        <a:rPr lang="it-IT" sz="1300" b="1" i="1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– Prof. </a:t>
                      </a:r>
                      <a:r>
                        <a:rPr lang="it-IT" sz="1300" b="1" i="1" u="none" strike="noStrike" kern="1200" baseline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it-IT" sz="1300" b="1" i="1" u="none" strike="noStrike" kern="1200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. Porto</a:t>
                      </a:r>
                      <a:endParaRPr lang="it-IT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63537" marR="63537" marT="31769" marB="317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23414"/>
                  </a:ext>
                </a:extLst>
              </a:tr>
              <a:tr h="366186">
                <a:tc rowSpan="2"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GB" sz="1300" b="0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15:15 –16:15</a:t>
                      </a:r>
                      <a:endParaRPr lang="en-US" sz="1300" dirty="0"/>
                    </a:p>
                  </a:txBody>
                  <a:tcPr marL="63537" marR="63537" marT="31769" marB="317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buNone/>
                      </a:pPr>
                      <a:r>
                        <a:rPr lang="en-GB" sz="1300" b="0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The story of IVL: from eggs to cracks </a:t>
                      </a:r>
                      <a:r>
                        <a:rPr lang="en-GB" sz="1300" b="1" i="1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– Z. Ali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63537" marR="63537" marT="31769" marB="317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27803"/>
                  </a:ext>
                </a:extLst>
              </a:tr>
              <a:tr h="625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buNone/>
                      </a:pPr>
                      <a:r>
                        <a:rPr lang="en-GB" sz="1300" b="0" i="0" u="none" strike="noStrike" kern="1200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IVL across Different Calcium Morphologies: Clinical Evidence &amp; My Experience </a:t>
                      </a:r>
                      <a:r>
                        <a:rPr lang="en-GB" sz="1300" b="1" i="1" u="none" strike="noStrike" kern="1200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– Z. Ali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63537" marR="63537" marT="31769" marB="317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590567"/>
                  </a:ext>
                </a:extLst>
              </a:tr>
              <a:tr h="36618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buNone/>
                      </a:pPr>
                      <a:r>
                        <a:rPr lang="it-IT" sz="1300" b="0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16:15</a:t>
                      </a:r>
                      <a:endParaRPr lang="it-IT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63537" marR="63537" marT="31769" marB="317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buNone/>
                      </a:pPr>
                      <a:r>
                        <a:rPr lang="en-GB" sz="13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Closing remarks </a:t>
                      </a:r>
                      <a:r>
                        <a:rPr lang="en-GB" sz="1300" b="1" i="1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– Prof.  I. Porto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63537" marR="63537" marT="31769" marB="317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168145"/>
                  </a:ext>
                </a:extLst>
              </a:tr>
            </a:tbl>
          </a:graphicData>
        </a:graphic>
      </p:graphicFrame>
      <p:sp>
        <p:nvSpPr>
          <p:cNvPr id="17" name="CasellaDiTesto 5">
            <a:extLst>
              <a:ext uri="{FF2B5EF4-FFF2-40B4-BE49-F238E27FC236}">
                <a16:creationId xmlns:a16="http://schemas.microsoft.com/office/drawing/2014/main" id="{AEF596F8-8F9B-54DD-E974-A958385A79F2}"/>
              </a:ext>
            </a:extLst>
          </p:cNvPr>
          <p:cNvSpPr txBox="1"/>
          <p:nvPr/>
        </p:nvSpPr>
        <p:spPr>
          <a:xfrm>
            <a:off x="2282515" y="2646435"/>
            <a:ext cx="2715323" cy="204069"/>
          </a:xfrm>
          <a:prstGeom prst="rect">
            <a:avLst/>
          </a:prstGeom>
          <a:noFill/>
        </p:spPr>
        <p:txBody>
          <a:bodyPr wrap="square" lIns="63537" tIns="31769" rIns="63537" bIns="31769" anchor="t">
            <a:spAutoFit/>
          </a:bodyPr>
          <a:lstStyle/>
          <a:p>
            <a:r>
              <a:rPr lang="it-IT" sz="909" b="1" dirty="0">
                <a:solidFill>
                  <a:srgbClr val="00D2FF"/>
                </a:solidFill>
                <a:latin typeface="Arial"/>
                <a:cs typeface="Arial"/>
              </a:rPr>
              <a:t>MODERATORS</a:t>
            </a:r>
            <a:endParaRPr lang="en-GB" sz="1251" b="1" dirty="0">
              <a:solidFill>
                <a:srgbClr val="00D2FF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EEA589CC-BA44-89CD-BEF7-E33FBC8B5133}"/>
              </a:ext>
            </a:extLst>
          </p:cNvPr>
          <p:cNvSpPr txBox="1"/>
          <p:nvPr/>
        </p:nvSpPr>
        <p:spPr>
          <a:xfrm>
            <a:off x="2357908" y="3083881"/>
            <a:ext cx="2892284" cy="864607"/>
          </a:xfrm>
          <a:prstGeom prst="rect">
            <a:avLst/>
          </a:prstGeom>
          <a:noFill/>
        </p:spPr>
        <p:txBody>
          <a:bodyPr wrap="square" lIns="25015" tIns="0" rIns="25015" bIns="0" rtlCol="0" anchor="ctr">
            <a:normAutofit/>
          </a:bodyPr>
          <a:lstStyle/>
          <a:p>
            <a:r>
              <a:rPr lang="en-GB" sz="14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Italo Porto</a:t>
            </a:r>
          </a:p>
          <a:p>
            <a:r>
              <a:rPr lang="en-GB" sz="97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and Chairman of the Division of Cardiology  </a:t>
            </a:r>
          </a:p>
          <a:p>
            <a:endParaRPr lang="en-GB" sz="132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9" b="1" dirty="0">
              <a:solidFill>
                <a:srgbClr val="00D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4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c75c46-3e42-4081-9a20-3127aecc8702">
      <Terms xmlns="http://schemas.microsoft.com/office/infopath/2007/PartnerControls"/>
    </lcf76f155ced4ddcb4097134ff3c332f>
    <TaxCatchAll xmlns="535ae459-ecba-4a1f-ae0f-f577029af7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254E5C8D1D44095F05BEE3221EDF2" ma:contentTypeVersion="15" ma:contentTypeDescription="Create a new document." ma:contentTypeScope="" ma:versionID="a9879ef7f91799b5b2c8cc6e37d2ddca">
  <xsd:schema xmlns:xsd="http://www.w3.org/2001/XMLSchema" xmlns:xs="http://www.w3.org/2001/XMLSchema" xmlns:p="http://schemas.microsoft.com/office/2006/metadata/properties" xmlns:ns2="49c75c46-3e42-4081-9a20-3127aecc8702" xmlns:ns3="535ae459-ecba-4a1f-ae0f-f577029af72a" targetNamespace="http://schemas.microsoft.com/office/2006/metadata/properties" ma:root="true" ma:fieldsID="b4c34662807bd15063be74c804fc09c0" ns2:_="" ns3:_="">
    <xsd:import namespace="49c75c46-3e42-4081-9a20-3127aecc8702"/>
    <xsd:import namespace="535ae459-ecba-4a1f-ae0f-f577029af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75c46-3e42-4081-9a20-3127aecc8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02a0594-8e2d-4088-b3d0-1b6b4c61a5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ae459-ecba-4a1f-ae0f-f577029a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a999397-d3f3-4dbe-917b-340c25ec7818}" ma:internalName="TaxCatchAll" ma:showField="CatchAllData" ma:web="535ae459-ecba-4a1f-ae0f-f577029af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83B01-F520-4904-B4FA-97F2417D156D}">
  <ds:schemaRefs>
    <ds:schemaRef ds:uri="49c75c46-3e42-4081-9a20-3127aecc8702"/>
    <ds:schemaRef ds:uri="535ae459-ecba-4a1f-ae0f-f577029af72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237A7F-AE2F-4A82-8EAF-B0FFCAA76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3BFF5-7F91-47D0-ADAE-655B3381F26F}">
  <ds:schemaRefs>
    <ds:schemaRef ds:uri="49c75c46-3e42-4081-9a20-3127aecc8702"/>
    <ds:schemaRef ds:uri="535ae459-ecba-4a1f-ae0f-f577029af7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</Words>
  <Application>Microsoft Office PowerPoint</Application>
  <PresentationFormat>Personalizzato</PresentationFormat>
  <Paragraphs>17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Call</dc:creator>
  <cp:lastModifiedBy>Bruna Tritto</cp:lastModifiedBy>
  <cp:revision>4</cp:revision>
  <cp:lastPrinted>2024-12-12T15:30:21Z</cp:lastPrinted>
  <dcterms:created xsi:type="dcterms:W3CDTF">2024-09-17T17:07:10Z</dcterms:created>
  <dcterms:modified xsi:type="dcterms:W3CDTF">2025-06-06T07:03:11Z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0x0101006EB254E5C8D1D44095F05BEE3221EDF2</vt:lpwstr>
  </property>
  <property fmtid="{D5CDD505-2E9C-101B-9397-08002B2CF9AE}" pid="3" name="MediaServiceImageTags">
    <vt:lpwstr/>
  </property>
</Properties>
</file>